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Inter Bold" charset="1" panose="020B0802030000000004"/>
      <p:regular r:id="rId27"/>
    </p:embeddedFont>
    <p:embeddedFont>
      <p:font typeface="Inter" charset="1" panose="020B0502030000000004"/>
      <p:regular r:id="rId28"/>
    </p:embeddedFont>
    <p:embeddedFont>
      <p:font typeface="Inter Bold Italics" charset="1" panose="020B080203000000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8.pn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64592" y="1324225"/>
            <a:ext cx="11139898" cy="8229600"/>
          </a:xfrm>
          <a:custGeom>
            <a:avLst/>
            <a:gdLst/>
            <a:ahLst/>
            <a:cxnLst/>
            <a:rect r="r" b="b" t="t" l="l"/>
            <a:pathLst>
              <a:path h="8229600" w="11139898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6533" y="363599"/>
            <a:ext cx="1513483" cy="266485"/>
            <a:chOff x="0" y="0"/>
            <a:chExt cx="398613" cy="70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613" cy="70185"/>
            </a:xfrm>
            <a:custGeom>
              <a:avLst/>
              <a:gdLst/>
              <a:ahLst/>
              <a:cxnLst/>
              <a:rect r="r" b="b" t="t" l="l"/>
              <a:pathLst>
                <a:path h="70185" w="398613">
                  <a:moveTo>
                    <a:pt x="35093" y="0"/>
                  </a:moveTo>
                  <a:lnTo>
                    <a:pt x="363520" y="0"/>
                  </a:lnTo>
                  <a:cubicBezTo>
                    <a:pt x="382901" y="0"/>
                    <a:pt x="398613" y="15712"/>
                    <a:pt x="398613" y="35093"/>
                  </a:cubicBezTo>
                  <a:lnTo>
                    <a:pt x="398613" y="35093"/>
                  </a:lnTo>
                  <a:cubicBezTo>
                    <a:pt x="398613" y="44400"/>
                    <a:pt x="394916" y="53326"/>
                    <a:pt x="388334" y="59907"/>
                  </a:cubicBezTo>
                  <a:cubicBezTo>
                    <a:pt x="381753" y="66488"/>
                    <a:pt x="372827" y="70185"/>
                    <a:pt x="363520" y="70185"/>
                  </a:cubicBezTo>
                  <a:lnTo>
                    <a:pt x="35093" y="70185"/>
                  </a:lnTo>
                  <a:cubicBezTo>
                    <a:pt x="15712" y="70185"/>
                    <a:pt x="0" y="54474"/>
                    <a:pt x="0" y="35093"/>
                  </a:cubicBezTo>
                  <a:lnTo>
                    <a:pt x="0" y="35093"/>
                  </a:lnTo>
                  <a:cubicBezTo>
                    <a:pt x="0" y="15712"/>
                    <a:pt x="15712" y="0"/>
                    <a:pt x="350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398613" cy="51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34356" y="2191731"/>
            <a:ext cx="14638538" cy="333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0"/>
              </a:lnSpc>
            </a:pPr>
            <a:r>
              <a:rPr lang="en-US" sz="12800" spc="-537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3539" y="6230879"/>
            <a:ext cx="11820859" cy="255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9"/>
              </a:lnSpc>
            </a:pPr>
            <a:r>
              <a:rPr lang="en-US" sz="9899" spc="-415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Prof /</a:t>
            </a:r>
          </a:p>
          <a:p>
            <a:pPr algn="l">
              <a:lnSpc>
                <a:spcPts val="9899"/>
              </a:lnSpc>
            </a:pPr>
            <a:r>
              <a:rPr lang="en-US" sz="9899" spc="-415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Ibrahim Elawady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2865" y="412386"/>
            <a:ext cx="1287151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8822129">
            <a:off x="14199153" y="3642979"/>
            <a:ext cx="16888130" cy="11821691"/>
          </a:xfrm>
          <a:custGeom>
            <a:avLst/>
            <a:gdLst/>
            <a:ahLst/>
            <a:cxnLst/>
            <a:rect r="r" b="b" t="t" l="l"/>
            <a:pathLst>
              <a:path h="11821691" w="16888130">
                <a:moveTo>
                  <a:pt x="0" y="0"/>
                </a:moveTo>
                <a:lnTo>
                  <a:pt x="16888131" y="0"/>
                </a:lnTo>
                <a:lnTo>
                  <a:pt x="16888131" y="11821692"/>
                </a:lnTo>
                <a:lnTo>
                  <a:pt x="0" y="1182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244752" y="3744941"/>
            <a:ext cx="1592062" cy="1592062"/>
            <a:chOff x="0" y="0"/>
            <a:chExt cx="2122749" cy="2122749"/>
          </a:xfrm>
        </p:grpSpPr>
        <p:grpSp>
          <p:nvGrpSpPr>
            <p:cNvPr name="Group 13" id="13"/>
            <p:cNvGrpSpPr/>
            <p:nvPr/>
          </p:nvGrpSpPr>
          <p:grpSpPr>
            <a:xfrm rot="-5400000">
              <a:off x="0" y="0"/>
              <a:ext cx="2122749" cy="212274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0270" lIns="30270" bIns="30270" rIns="3027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V="true">
              <a:off x="497926" y="575746"/>
              <a:ext cx="1058399" cy="1058399"/>
            </a:xfrm>
            <a:prstGeom prst="line">
              <a:avLst/>
            </a:prstGeom>
            <a:ln cap="flat" w="1298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569867" y="494456"/>
              <a:ext cx="0" cy="816723"/>
            </a:xfrm>
            <a:prstGeom prst="line">
              <a:avLst/>
            </a:prstGeom>
            <a:ln cap="flat" w="1298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811570" y="552883"/>
              <a:ext cx="816723" cy="0"/>
            </a:xfrm>
            <a:prstGeom prst="line">
              <a:avLst/>
            </a:prstGeom>
            <a:ln cap="flat" w="1298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9" id="19"/>
          <p:cNvSpPr/>
          <p:nvPr/>
        </p:nvSpPr>
        <p:spPr>
          <a:xfrm>
            <a:off x="2430016" y="6040379"/>
            <a:ext cx="14141672" cy="0"/>
          </a:xfrm>
          <a:prstGeom prst="line">
            <a:avLst/>
          </a:prstGeom>
          <a:ln cap="flat" w="19050">
            <a:solidFill>
              <a:srgbClr val="FFFDF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37103" y="689559"/>
            <a:ext cx="23318683" cy="9735550"/>
          </a:xfrm>
          <a:custGeom>
            <a:avLst/>
            <a:gdLst/>
            <a:ahLst/>
            <a:cxnLst/>
            <a:rect r="r" b="b" t="t" l="l"/>
            <a:pathLst>
              <a:path h="9735550" w="23318683">
                <a:moveTo>
                  <a:pt x="0" y="0"/>
                </a:moveTo>
                <a:lnTo>
                  <a:pt x="23318683" y="0"/>
                </a:lnTo>
                <a:lnTo>
                  <a:pt x="23318683" y="9735550"/>
                </a:lnTo>
                <a:lnTo>
                  <a:pt x="0" y="9735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918651"/>
            <a:ext cx="16230600" cy="2433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194"/>
              </a:lnSpc>
              <a:spcBef>
                <a:spcPct val="0"/>
              </a:spcBef>
            </a:pPr>
            <a:r>
              <a:rPr lang="en-US" b="true" sz="18194" spc="-76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DFD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04238" y="6960363"/>
            <a:ext cx="2150674" cy="2017008"/>
            <a:chOff x="0" y="0"/>
            <a:chExt cx="2867566" cy="2689344"/>
          </a:xfrm>
        </p:grpSpPr>
        <p:grpSp>
          <p:nvGrpSpPr>
            <p:cNvPr name="Group 10" id="10"/>
            <p:cNvGrpSpPr/>
            <p:nvPr/>
          </p:nvGrpSpPr>
          <p:grpSpPr>
            <a:xfrm rot="-5400000">
              <a:off x="89111" y="-89111"/>
              <a:ext cx="2689344" cy="2867566"/>
              <a:chOff x="0" y="0"/>
              <a:chExt cx="812800" cy="86666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66664"/>
              </a:xfrm>
              <a:custGeom>
                <a:avLst/>
                <a:gdLst/>
                <a:ahLst/>
                <a:cxnLst/>
                <a:rect r="r" b="b" t="t" l="l"/>
                <a:pathLst>
                  <a:path h="866664" w="812800">
                    <a:moveTo>
                      <a:pt x="406400" y="0"/>
                    </a:moveTo>
                    <a:cubicBezTo>
                      <a:pt x="181951" y="0"/>
                      <a:pt x="0" y="194009"/>
                      <a:pt x="0" y="433332"/>
                    </a:cubicBezTo>
                    <a:cubicBezTo>
                      <a:pt x="0" y="672654"/>
                      <a:pt x="181951" y="866664"/>
                      <a:pt x="406400" y="866664"/>
                    </a:cubicBezTo>
                    <a:cubicBezTo>
                      <a:pt x="630849" y="866664"/>
                      <a:pt x="812800" y="672654"/>
                      <a:pt x="812800" y="433332"/>
                    </a:cubicBezTo>
                    <a:cubicBezTo>
                      <a:pt x="812800" y="1940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3625"/>
                <a:ext cx="660400" cy="751789"/>
              </a:xfrm>
              <a:prstGeom prst="rect">
                <a:avLst/>
              </a:prstGeom>
            </p:spPr>
            <p:txBody>
              <a:bodyPr anchor="ctr" rtlCol="false" tIns="30270" lIns="30270" bIns="30270" rIns="3027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672636" y="729422"/>
              <a:ext cx="1429764" cy="1340903"/>
            </a:xfrm>
            <a:prstGeom prst="line">
              <a:avLst/>
            </a:prstGeom>
            <a:ln cap="flat" w="164550">
              <a:solidFill>
                <a:srgbClr val="0F5EA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2120691" y="626433"/>
              <a:ext cx="0" cy="1034720"/>
            </a:xfrm>
            <a:prstGeom prst="line">
              <a:avLst/>
            </a:prstGeom>
            <a:ln cap="flat" w="16455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H="true">
              <a:off x="1096329" y="700456"/>
              <a:ext cx="1103290" cy="0"/>
            </a:xfrm>
            <a:prstGeom prst="line">
              <a:avLst/>
            </a:prstGeom>
            <a:ln cap="flat" w="164550">
              <a:solidFill>
                <a:srgbClr val="0F5EA2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56977" y="-371161"/>
            <a:ext cx="28871533" cy="12234312"/>
          </a:xfrm>
          <a:custGeom>
            <a:avLst/>
            <a:gdLst/>
            <a:ahLst/>
            <a:cxnLst/>
            <a:rect r="r" b="b" t="t" l="l"/>
            <a:pathLst>
              <a:path h="12234312" w="28871533">
                <a:moveTo>
                  <a:pt x="0" y="0"/>
                </a:moveTo>
                <a:lnTo>
                  <a:pt x="28871533" y="0"/>
                </a:lnTo>
                <a:lnTo>
                  <a:pt x="28871533" y="12234312"/>
                </a:lnTo>
                <a:lnTo>
                  <a:pt x="0" y="122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479057"/>
            <a:ext cx="18288000" cy="7243334"/>
          </a:xfrm>
          <a:custGeom>
            <a:avLst/>
            <a:gdLst/>
            <a:ahLst/>
            <a:cxnLst/>
            <a:rect r="r" b="b" t="t" l="l"/>
            <a:pathLst>
              <a:path h="7243334" w="18288000">
                <a:moveTo>
                  <a:pt x="0" y="0"/>
                </a:moveTo>
                <a:lnTo>
                  <a:pt x="18288000" y="0"/>
                </a:lnTo>
                <a:lnTo>
                  <a:pt x="18288000" y="7243334"/>
                </a:lnTo>
                <a:lnTo>
                  <a:pt x="0" y="7243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386" r="0" b="-160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21569" y="782484"/>
            <a:ext cx="7409144" cy="108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77"/>
              </a:lnSpc>
              <a:spcBef>
                <a:spcPct val="0"/>
              </a:spcBef>
            </a:pPr>
            <a:r>
              <a:rPr lang="en-US" b="true" sz="817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DFD LEVEL  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3033" y="-2537460"/>
            <a:ext cx="18585850" cy="7132320"/>
          </a:xfrm>
          <a:custGeom>
            <a:avLst/>
            <a:gdLst/>
            <a:ahLst/>
            <a:cxnLst/>
            <a:rect r="r" b="b" t="t" l="l"/>
            <a:pathLst>
              <a:path h="7132320" w="18585850">
                <a:moveTo>
                  <a:pt x="0" y="0"/>
                </a:moveTo>
                <a:lnTo>
                  <a:pt x="18585850" y="0"/>
                </a:lnTo>
                <a:lnTo>
                  <a:pt x="18585850" y="7132320"/>
                </a:lnTo>
                <a:lnTo>
                  <a:pt x="0" y="713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566004"/>
            <a:ext cx="18288000" cy="8720996"/>
          </a:xfrm>
          <a:custGeom>
            <a:avLst/>
            <a:gdLst/>
            <a:ahLst/>
            <a:cxnLst/>
            <a:rect r="r" b="b" t="t" l="l"/>
            <a:pathLst>
              <a:path h="8720996" w="18288000">
                <a:moveTo>
                  <a:pt x="0" y="0"/>
                </a:moveTo>
                <a:lnTo>
                  <a:pt x="18288000" y="0"/>
                </a:lnTo>
                <a:lnTo>
                  <a:pt x="18288000" y="8720996"/>
                </a:lnTo>
                <a:lnTo>
                  <a:pt x="0" y="8720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512" r="0" b="-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53915" y="546899"/>
            <a:ext cx="7380171" cy="94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9"/>
              </a:lnSpc>
              <a:spcBef>
                <a:spcPct val="0"/>
              </a:spcBef>
            </a:pPr>
            <a:r>
              <a:rPr lang="en-US" b="true" sz="7029" spc="-295">
                <a:solidFill>
                  <a:srgbClr val="FFFDFC"/>
                </a:solidFill>
                <a:latin typeface="Inter Bold"/>
                <a:ea typeface="Inter Bold"/>
                <a:cs typeface="Inter Bold"/>
                <a:sym typeface="Inter Bold"/>
              </a:rPr>
              <a:t>DFD LEVEL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062711" y="0"/>
            <a:ext cx="0" cy="102870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924805" y="2143538"/>
            <a:ext cx="275812" cy="2758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7062711" y="2281444"/>
            <a:ext cx="19781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924805" y="5015119"/>
            <a:ext cx="275812" cy="27581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7062711" y="5153025"/>
            <a:ext cx="19781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924805" y="8019674"/>
            <a:ext cx="275812" cy="27581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7200617" y="8148055"/>
            <a:ext cx="19781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-10800000">
            <a:off x="-4417236" y="-6068649"/>
            <a:ext cx="10451247" cy="10425119"/>
          </a:xfrm>
          <a:custGeom>
            <a:avLst/>
            <a:gdLst/>
            <a:ahLst/>
            <a:cxnLst/>
            <a:rect r="r" b="b" t="t" l="l"/>
            <a:pathLst>
              <a:path h="10425119" w="10451247">
                <a:moveTo>
                  <a:pt x="0" y="0"/>
                </a:moveTo>
                <a:lnTo>
                  <a:pt x="10451247" y="0"/>
                </a:lnTo>
                <a:lnTo>
                  <a:pt x="10451247" y="10425119"/>
                </a:lnTo>
                <a:lnTo>
                  <a:pt x="0" y="1042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4503102"/>
            <a:ext cx="5005311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DFD LEVEL </a:t>
            </a:r>
          </a:p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        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1951673"/>
            <a:ext cx="77677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manage Resources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02634" y="4863783"/>
            <a:ext cx="77677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Submit Feedback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02634" y="7774151"/>
            <a:ext cx="77677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Access Resources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103760"/>
            <a:ext cx="6396225" cy="7183240"/>
          </a:xfrm>
          <a:custGeom>
            <a:avLst/>
            <a:gdLst/>
            <a:ahLst/>
            <a:cxnLst/>
            <a:rect r="r" b="b" t="t" l="l"/>
            <a:pathLst>
              <a:path h="7183240" w="6396225">
                <a:moveTo>
                  <a:pt x="0" y="0"/>
                </a:moveTo>
                <a:lnTo>
                  <a:pt x="6396225" y="0"/>
                </a:lnTo>
                <a:lnTo>
                  <a:pt x="6396225" y="7183240"/>
                </a:lnTo>
                <a:lnTo>
                  <a:pt x="0" y="718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50" t="-8241" r="-1175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8021231" y="-4848961"/>
            <a:ext cx="10451247" cy="10425119"/>
          </a:xfrm>
          <a:custGeom>
            <a:avLst/>
            <a:gdLst/>
            <a:ahLst/>
            <a:cxnLst/>
            <a:rect r="r" b="b" t="t" l="l"/>
            <a:pathLst>
              <a:path h="10425119" w="10451247">
                <a:moveTo>
                  <a:pt x="0" y="0"/>
                </a:moveTo>
                <a:lnTo>
                  <a:pt x="10451247" y="0"/>
                </a:lnTo>
                <a:lnTo>
                  <a:pt x="10451247" y="10425119"/>
                </a:lnTo>
                <a:lnTo>
                  <a:pt x="0" y="10425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96225" y="630084"/>
            <a:ext cx="3693080" cy="9597441"/>
          </a:xfrm>
          <a:custGeom>
            <a:avLst/>
            <a:gdLst/>
            <a:ahLst/>
            <a:cxnLst/>
            <a:rect r="r" b="b" t="t" l="l"/>
            <a:pathLst>
              <a:path h="9597441" w="3693080">
                <a:moveTo>
                  <a:pt x="0" y="0"/>
                </a:moveTo>
                <a:lnTo>
                  <a:pt x="3693080" y="0"/>
                </a:lnTo>
                <a:lnTo>
                  <a:pt x="3693080" y="9597441"/>
                </a:lnTo>
                <a:lnTo>
                  <a:pt x="0" y="9597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" t="-6840" r="-12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89305" y="1420963"/>
            <a:ext cx="8508699" cy="8806562"/>
          </a:xfrm>
          <a:custGeom>
            <a:avLst/>
            <a:gdLst/>
            <a:ahLst/>
            <a:cxnLst/>
            <a:rect r="r" b="b" t="t" l="l"/>
            <a:pathLst>
              <a:path h="8806562" w="8508699">
                <a:moveTo>
                  <a:pt x="0" y="0"/>
                </a:moveTo>
                <a:lnTo>
                  <a:pt x="8508699" y="0"/>
                </a:lnTo>
                <a:lnTo>
                  <a:pt x="8508699" y="8806562"/>
                </a:lnTo>
                <a:lnTo>
                  <a:pt x="0" y="8806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5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98536" y="1637789"/>
            <a:ext cx="9490927" cy="7011423"/>
          </a:xfrm>
          <a:custGeom>
            <a:avLst/>
            <a:gdLst/>
            <a:ahLst/>
            <a:cxnLst/>
            <a:rect r="r" b="b" t="t" l="l"/>
            <a:pathLst>
              <a:path h="7011423" w="9490927">
                <a:moveTo>
                  <a:pt x="0" y="0"/>
                </a:moveTo>
                <a:lnTo>
                  <a:pt x="9490928" y="0"/>
                </a:lnTo>
                <a:lnTo>
                  <a:pt x="9490928" y="7011422"/>
                </a:lnTo>
                <a:lnTo>
                  <a:pt x="0" y="7011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103" y="6227499"/>
            <a:ext cx="10879457" cy="202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17"/>
              </a:lnSpc>
              <a:spcBef>
                <a:spcPct val="0"/>
              </a:spcBef>
            </a:pPr>
            <a:r>
              <a:rPr lang="en-US" b="true" sz="15117" spc="-634">
                <a:solidFill>
                  <a:srgbClr val="FFFDFC"/>
                </a:solidFill>
                <a:latin typeface="Inter Bold"/>
                <a:ea typeface="Inter Bold"/>
                <a:cs typeface="Inter Bold"/>
                <a:sym typeface="Inter Bold"/>
              </a:rPr>
              <a:t>Gantt Chart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738790" y="6092031"/>
            <a:ext cx="2150674" cy="2017008"/>
            <a:chOff x="0" y="0"/>
            <a:chExt cx="2867566" cy="2689344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89111" y="-89111"/>
              <a:ext cx="2689344" cy="2867566"/>
              <a:chOff x="0" y="0"/>
              <a:chExt cx="812800" cy="86666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66664"/>
              </a:xfrm>
              <a:custGeom>
                <a:avLst/>
                <a:gdLst/>
                <a:ahLst/>
                <a:cxnLst/>
                <a:rect r="r" b="b" t="t" l="l"/>
                <a:pathLst>
                  <a:path h="866664" w="812800">
                    <a:moveTo>
                      <a:pt x="406400" y="0"/>
                    </a:moveTo>
                    <a:cubicBezTo>
                      <a:pt x="181951" y="0"/>
                      <a:pt x="0" y="194009"/>
                      <a:pt x="0" y="433332"/>
                    </a:cubicBezTo>
                    <a:cubicBezTo>
                      <a:pt x="0" y="672654"/>
                      <a:pt x="181951" y="866664"/>
                      <a:pt x="406400" y="866664"/>
                    </a:cubicBezTo>
                    <a:cubicBezTo>
                      <a:pt x="630849" y="866664"/>
                      <a:pt x="812800" y="672654"/>
                      <a:pt x="812800" y="433332"/>
                    </a:cubicBezTo>
                    <a:cubicBezTo>
                      <a:pt x="812800" y="1940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3625"/>
                <a:ext cx="660400" cy="751789"/>
              </a:xfrm>
              <a:prstGeom prst="rect">
                <a:avLst/>
              </a:prstGeom>
            </p:spPr>
            <p:txBody>
              <a:bodyPr anchor="ctr" rtlCol="false" tIns="30270" lIns="30270" bIns="30270" rIns="3027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V="true">
              <a:off x="672636" y="729422"/>
              <a:ext cx="1429764" cy="1340903"/>
            </a:xfrm>
            <a:prstGeom prst="line">
              <a:avLst/>
            </a:prstGeom>
            <a:ln cap="flat" w="164550">
              <a:solidFill>
                <a:srgbClr val="0F5EA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2120691" y="626433"/>
              <a:ext cx="0" cy="1034720"/>
            </a:xfrm>
            <a:prstGeom prst="line">
              <a:avLst/>
            </a:prstGeom>
            <a:ln cap="flat" w="16455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H="true">
              <a:off x="1096329" y="700456"/>
              <a:ext cx="1103290" cy="0"/>
            </a:xfrm>
            <a:prstGeom prst="line">
              <a:avLst/>
            </a:prstGeom>
            <a:ln cap="flat" w="164550">
              <a:solidFill>
                <a:srgbClr val="0F5EA2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38943" y="0"/>
            <a:ext cx="10617590" cy="11929877"/>
          </a:xfrm>
          <a:custGeom>
            <a:avLst/>
            <a:gdLst/>
            <a:ahLst/>
            <a:cxnLst/>
            <a:rect r="r" b="b" t="t" l="l"/>
            <a:pathLst>
              <a:path h="11929877" w="10617590">
                <a:moveTo>
                  <a:pt x="0" y="0"/>
                </a:moveTo>
                <a:lnTo>
                  <a:pt x="10617590" y="0"/>
                </a:lnTo>
                <a:lnTo>
                  <a:pt x="10617590" y="11929877"/>
                </a:lnTo>
                <a:lnTo>
                  <a:pt x="0" y="1192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1188720"/>
            <a:ext cx="18288000" cy="6789420"/>
          </a:xfrm>
          <a:custGeom>
            <a:avLst/>
            <a:gdLst/>
            <a:ahLst/>
            <a:cxnLst/>
            <a:rect r="r" b="b" t="t" l="l"/>
            <a:pathLst>
              <a:path h="6789420" w="18288000">
                <a:moveTo>
                  <a:pt x="0" y="0"/>
                </a:moveTo>
                <a:lnTo>
                  <a:pt x="18288000" y="0"/>
                </a:lnTo>
                <a:lnTo>
                  <a:pt x="18288000" y="6789420"/>
                </a:lnTo>
                <a:lnTo>
                  <a:pt x="0" y="6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978140"/>
            <a:ext cx="18288000" cy="2308860"/>
          </a:xfrm>
          <a:custGeom>
            <a:avLst/>
            <a:gdLst/>
            <a:ahLst/>
            <a:cxnLst/>
            <a:rect r="r" b="b" t="t" l="l"/>
            <a:pathLst>
              <a:path h="2308860" w="18288000">
                <a:moveTo>
                  <a:pt x="0" y="0"/>
                </a:moveTo>
                <a:lnTo>
                  <a:pt x="18288000" y="0"/>
                </a:lnTo>
                <a:lnTo>
                  <a:pt x="18288000" y="2308860"/>
                </a:lnTo>
                <a:lnTo>
                  <a:pt x="0" y="2308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0083" y="-821438"/>
            <a:ext cx="10617590" cy="11929877"/>
          </a:xfrm>
          <a:custGeom>
            <a:avLst/>
            <a:gdLst/>
            <a:ahLst/>
            <a:cxnLst/>
            <a:rect r="r" b="b" t="t" l="l"/>
            <a:pathLst>
              <a:path h="11929877" w="10617590">
                <a:moveTo>
                  <a:pt x="0" y="0"/>
                </a:moveTo>
                <a:lnTo>
                  <a:pt x="10617590" y="0"/>
                </a:lnTo>
                <a:lnTo>
                  <a:pt x="10617590" y="11929876"/>
                </a:lnTo>
                <a:lnTo>
                  <a:pt x="0" y="1192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7529627"/>
            <a:ext cx="13052750" cy="201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55"/>
              </a:lnSpc>
              <a:spcBef>
                <a:spcPct val="0"/>
              </a:spcBef>
            </a:pPr>
            <a:r>
              <a:rPr lang="en-US" b="true" sz="15055" spc="-63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Interface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384377" y="7523815"/>
            <a:ext cx="2150674" cy="2017008"/>
            <a:chOff x="0" y="0"/>
            <a:chExt cx="2867566" cy="2689344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89111" y="-89111"/>
              <a:ext cx="2689344" cy="2867566"/>
              <a:chOff x="0" y="0"/>
              <a:chExt cx="812800" cy="86666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66664"/>
              </a:xfrm>
              <a:custGeom>
                <a:avLst/>
                <a:gdLst/>
                <a:ahLst/>
                <a:cxnLst/>
                <a:rect r="r" b="b" t="t" l="l"/>
                <a:pathLst>
                  <a:path h="866664" w="812800">
                    <a:moveTo>
                      <a:pt x="406400" y="0"/>
                    </a:moveTo>
                    <a:cubicBezTo>
                      <a:pt x="181951" y="0"/>
                      <a:pt x="0" y="194009"/>
                      <a:pt x="0" y="433332"/>
                    </a:cubicBezTo>
                    <a:cubicBezTo>
                      <a:pt x="0" y="672654"/>
                      <a:pt x="181951" y="866664"/>
                      <a:pt x="406400" y="866664"/>
                    </a:cubicBezTo>
                    <a:cubicBezTo>
                      <a:pt x="630849" y="866664"/>
                      <a:pt x="812800" y="672654"/>
                      <a:pt x="812800" y="433332"/>
                    </a:cubicBezTo>
                    <a:cubicBezTo>
                      <a:pt x="812800" y="1940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3625"/>
                <a:ext cx="660400" cy="751789"/>
              </a:xfrm>
              <a:prstGeom prst="rect">
                <a:avLst/>
              </a:prstGeom>
            </p:spPr>
            <p:txBody>
              <a:bodyPr anchor="ctr" rtlCol="false" tIns="30270" lIns="30270" bIns="30270" rIns="3027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V="true">
              <a:off x="672636" y="729422"/>
              <a:ext cx="1429764" cy="1340903"/>
            </a:xfrm>
            <a:prstGeom prst="line">
              <a:avLst/>
            </a:prstGeom>
            <a:ln cap="flat" w="164550">
              <a:solidFill>
                <a:srgbClr val="0F5EA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2120691" y="626433"/>
              <a:ext cx="0" cy="1034720"/>
            </a:xfrm>
            <a:prstGeom prst="line">
              <a:avLst/>
            </a:prstGeom>
            <a:ln cap="flat" w="16455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H="true">
              <a:off x="1096329" y="700456"/>
              <a:ext cx="1103290" cy="0"/>
            </a:xfrm>
            <a:prstGeom prst="line">
              <a:avLst/>
            </a:prstGeom>
            <a:ln cap="flat" w="164550">
              <a:solidFill>
                <a:srgbClr val="0F5EA2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258300"/>
          </a:xfrm>
          <a:custGeom>
            <a:avLst/>
            <a:gdLst/>
            <a:ahLst/>
            <a:cxnLst/>
            <a:rect r="r" b="b" t="t" l="l"/>
            <a:pathLst>
              <a:path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34" t="0" r="-273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28071" y="442124"/>
            <a:ext cx="431229" cy="18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287929"/>
          </a:xfrm>
          <a:custGeom>
            <a:avLst/>
            <a:gdLst/>
            <a:ahLst/>
            <a:cxnLst/>
            <a:rect r="r" b="b" t="t" l="l"/>
            <a:pathLst>
              <a:path h="9287929" w="18288000">
                <a:moveTo>
                  <a:pt x="0" y="0"/>
                </a:moveTo>
                <a:lnTo>
                  <a:pt x="18288000" y="0"/>
                </a:lnTo>
                <a:lnTo>
                  <a:pt x="18288000" y="9287929"/>
                </a:lnTo>
                <a:lnTo>
                  <a:pt x="0" y="9287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3" t="0" r="-18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06857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4192337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5877816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7563296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531076" y="2677043"/>
            <a:ext cx="2728224" cy="1345108"/>
          </a:xfrm>
          <a:custGeom>
            <a:avLst/>
            <a:gdLst/>
            <a:ahLst/>
            <a:cxnLst/>
            <a:rect r="r" b="b" t="t" l="l"/>
            <a:pathLst>
              <a:path h="1345108" w="2728224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930" t="-92417" r="-34885" b="-11597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2948912"/>
            <a:ext cx="8155223" cy="801370"/>
            <a:chOff x="0" y="0"/>
            <a:chExt cx="10873631" cy="10684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4408098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Team Model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96688"/>
              <a:ext cx="1087363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names for student work in this project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152525"/>
            <a:ext cx="859147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4634391"/>
            <a:ext cx="8155223" cy="801370"/>
            <a:chOff x="0" y="0"/>
            <a:chExt cx="10873631" cy="106849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4408098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Project Vision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96688"/>
              <a:ext cx="1087363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Long-term goal, direction, impact.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6319871"/>
            <a:ext cx="8155223" cy="801370"/>
            <a:chOff x="0" y="0"/>
            <a:chExt cx="10873631" cy="106849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4408098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rtl="true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ERD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96688"/>
              <a:ext cx="1087363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diagram representing entities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8005350"/>
            <a:ext cx="8155223" cy="801370"/>
            <a:chOff x="0" y="0"/>
            <a:chExt cx="10873631" cy="106849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4408098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Ganta chart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96688"/>
              <a:ext cx="1087363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visual project timeline showing tasks.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4531076" y="4363787"/>
            <a:ext cx="2728224" cy="1345108"/>
          </a:xfrm>
          <a:custGeom>
            <a:avLst/>
            <a:gdLst/>
            <a:ahLst/>
            <a:cxnLst/>
            <a:rect r="r" b="b" t="t" l="l"/>
            <a:pathLst>
              <a:path h="1345108" w="2728224">
                <a:moveTo>
                  <a:pt x="0" y="0"/>
                </a:moveTo>
                <a:lnTo>
                  <a:pt x="2728224" y="0"/>
                </a:lnTo>
                <a:lnTo>
                  <a:pt x="2728224" y="1345107"/>
                </a:lnTo>
                <a:lnTo>
                  <a:pt x="0" y="1345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570" t="-34363" r="-43342" b="-11084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4531076" y="6049266"/>
            <a:ext cx="2728224" cy="1345108"/>
          </a:xfrm>
          <a:custGeom>
            <a:avLst/>
            <a:gdLst/>
            <a:ahLst/>
            <a:cxnLst/>
            <a:rect r="r" b="b" t="t" l="l"/>
            <a:pathLst>
              <a:path h="1345108" w="2728224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470" t="-241258" r="-178068" b="-12235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4531076" y="7733481"/>
            <a:ext cx="2728224" cy="1345108"/>
          </a:xfrm>
          <a:custGeom>
            <a:avLst/>
            <a:gdLst/>
            <a:ahLst/>
            <a:cxnLst/>
            <a:rect r="r" b="b" t="t" l="l"/>
            <a:pathLst>
              <a:path h="1345108" w="2728224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942" t="-111596" r="-29654" b="-34046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  <p:grpSp>
        <p:nvGrpSpPr>
          <p:cNvPr name="Group 30" id="30"/>
          <p:cNvGrpSpPr/>
          <p:nvPr/>
        </p:nvGrpSpPr>
        <p:grpSpPr>
          <a:xfrm rot="2700000">
            <a:off x="6693565" y="2846060"/>
            <a:ext cx="1007073" cy="1007073"/>
            <a:chOff x="0" y="0"/>
            <a:chExt cx="1342765" cy="1342765"/>
          </a:xfrm>
        </p:grpSpPr>
        <p:grpSp>
          <p:nvGrpSpPr>
            <p:cNvPr name="Group 31" id="31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0270" lIns="30270" bIns="30270" rIns="3027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AutoShape 34" id="34"/>
            <p:cNvSpPr/>
            <p:nvPr/>
          </p:nvSpPr>
          <p:spPr>
            <a:xfrm flipV="true">
              <a:off x="314968" y="364193"/>
              <a:ext cx="669500" cy="669500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V="true">
              <a:off x="993034" y="312772"/>
              <a:ext cx="0" cy="516626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>
              <a:off x="513366" y="349731"/>
              <a:ext cx="516626" cy="0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7" id="37"/>
          <p:cNvGrpSpPr/>
          <p:nvPr/>
        </p:nvGrpSpPr>
        <p:grpSpPr>
          <a:xfrm rot="2700000">
            <a:off x="6693565" y="4534258"/>
            <a:ext cx="1007073" cy="1007073"/>
            <a:chOff x="0" y="0"/>
            <a:chExt cx="1342765" cy="1342765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0270" lIns="30270" bIns="30270" rIns="3027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 flipV="true">
              <a:off x="314968" y="364193"/>
              <a:ext cx="669500" cy="669500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993034" y="312772"/>
              <a:ext cx="0" cy="516626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>
              <a:off x="513366" y="349731"/>
              <a:ext cx="516626" cy="0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4" id="44"/>
          <p:cNvGrpSpPr/>
          <p:nvPr/>
        </p:nvGrpSpPr>
        <p:grpSpPr>
          <a:xfrm rot="2700000">
            <a:off x="6693565" y="6219738"/>
            <a:ext cx="1007073" cy="1007073"/>
            <a:chOff x="0" y="0"/>
            <a:chExt cx="1342765" cy="1342765"/>
          </a:xfrm>
        </p:grpSpPr>
        <p:grpSp>
          <p:nvGrpSpPr>
            <p:cNvPr name="Group 45" id="45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0270" lIns="30270" bIns="30270" rIns="3027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 flipV="true">
              <a:off x="314968" y="364193"/>
              <a:ext cx="669500" cy="669500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V="true">
              <a:off x="993034" y="312772"/>
              <a:ext cx="0" cy="516626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>
              <a:off x="513366" y="349731"/>
              <a:ext cx="516626" cy="0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1" id="51"/>
          <p:cNvGrpSpPr/>
          <p:nvPr/>
        </p:nvGrpSpPr>
        <p:grpSpPr>
          <a:xfrm rot="2700000">
            <a:off x="6693565" y="7907936"/>
            <a:ext cx="1007073" cy="1007073"/>
            <a:chOff x="0" y="0"/>
            <a:chExt cx="1342765" cy="1342765"/>
          </a:xfrm>
        </p:grpSpPr>
        <p:grpSp>
          <p:nvGrpSpPr>
            <p:cNvPr name="Group 52" id="52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0270" lIns="30270" bIns="30270" rIns="3027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V="true">
              <a:off x="314968" y="364193"/>
              <a:ext cx="669500" cy="669500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V="true">
              <a:off x="993034" y="312772"/>
              <a:ext cx="0" cy="516626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>
              <a:off x="513366" y="349731"/>
              <a:ext cx="516626" cy="0"/>
            </a:xfrm>
            <a:prstGeom prst="line">
              <a:avLst/>
            </a:prstGeom>
            <a:ln cap="flat" w="8215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258300"/>
          </a:xfrm>
          <a:custGeom>
            <a:avLst/>
            <a:gdLst/>
            <a:ahLst/>
            <a:cxnLst/>
            <a:rect r="r" b="b" t="t" l="l"/>
            <a:pathLst>
              <a:path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0083" y="-821438"/>
            <a:ext cx="10617590" cy="11929877"/>
          </a:xfrm>
          <a:custGeom>
            <a:avLst/>
            <a:gdLst/>
            <a:ahLst/>
            <a:cxnLst/>
            <a:rect r="r" b="b" t="t" l="l"/>
            <a:pathLst>
              <a:path h="11929877" w="10617590">
                <a:moveTo>
                  <a:pt x="0" y="0"/>
                </a:moveTo>
                <a:lnTo>
                  <a:pt x="10617590" y="0"/>
                </a:lnTo>
                <a:lnTo>
                  <a:pt x="10617590" y="11929876"/>
                </a:lnTo>
                <a:lnTo>
                  <a:pt x="0" y="1192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9655" y="4387506"/>
            <a:ext cx="16628690" cy="182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8"/>
              </a:lnSpc>
              <a:spcBef>
                <a:spcPct val="0"/>
              </a:spcBef>
            </a:pPr>
            <a:r>
              <a:rPr lang="en-US" b="true" sz="13578" spc="-570">
                <a:solidFill>
                  <a:srgbClr val="FFFDFC"/>
                </a:solidFill>
                <a:latin typeface="Inter Bold"/>
                <a:ea typeface="Inter Bold"/>
                <a:cs typeface="Inter Bold"/>
                <a:sym typeface="Inter Bold"/>
              </a:rPr>
              <a:t>Thank you For watch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2890" y="-3812046"/>
            <a:ext cx="26805792" cy="17323243"/>
          </a:xfrm>
          <a:custGeom>
            <a:avLst/>
            <a:gdLst/>
            <a:ahLst/>
            <a:cxnLst/>
            <a:rect r="r" b="b" t="t" l="l"/>
            <a:pathLst>
              <a:path h="17323243" w="26805792">
                <a:moveTo>
                  <a:pt x="0" y="0"/>
                </a:moveTo>
                <a:lnTo>
                  <a:pt x="26805793" y="0"/>
                </a:lnTo>
                <a:lnTo>
                  <a:pt x="26805793" y="17323243"/>
                </a:lnTo>
                <a:lnTo>
                  <a:pt x="0" y="1732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545560"/>
            <a:ext cx="16230600" cy="201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094"/>
              </a:lnSpc>
              <a:spcBef>
                <a:spcPct val="0"/>
              </a:spcBef>
            </a:pPr>
            <a:r>
              <a:rPr lang="en-US" b="true" sz="15094" spc="-63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Team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275536" y="7635988"/>
            <a:ext cx="1736080" cy="1736080"/>
            <a:chOff x="0" y="0"/>
            <a:chExt cx="2314773" cy="2314773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0270" lIns="30270" bIns="30270" rIns="3027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 flipV="true">
              <a:off x="542969" y="627828"/>
              <a:ext cx="1154142" cy="1154142"/>
            </a:xfrm>
            <a:prstGeom prst="line">
              <a:avLst/>
            </a:prstGeom>
            <a:ln cap="flat" w="141632">
              <a:solidFill>
                <a:srgbClr val="2666B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1711877" y="539184"/>
              <a:ext cx="0" cy="890604"/>
            </a:xfrm>
            <a:prstGeom prst="line">
              <a:avLst/>
            </a:prstGeom>
            <a:ln cap="flat" w="141632">
              <a:solidFill>
                <a:srgbClr val="2666B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884985" y="602896"/>
              <a:ext cx="890604" cy="0"/>
            </a:xfrm>
            <a:prstGeom prst="line">
              <a:avLst/>
            </a:prstGeom>
            <a:ln cap="flat" w="141632">
              <a:solidFill>
                <a:srgbClr val="2666B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8440986" y="0"/>
            <a:ext cx="9529232" cy="14329672"/>
          </a:xfrm>
          <a:custGeom>
            <a:avLst/>
            <a:gdLst/>
            <a:ahLst/>
            <a:cxnLst/>
            <a:rect r="r" b="b" t="t" l="l"/>
            <a:pathLst>
              <a:path h="14329672" w="9529232">
                <a:moveTo>
                  <a:pt x="9529231" y="14329672"/>
                </a:moveTo>
                <a:lnTo>
                  <a:pt x="0" y="14329672"/>
                </a:lnTo>
                <a:lnTo>
                  <a:pt x="0" y="0"/>
                </a:lnTo>
                <a:lnTo>
                  <a:pt x="9529231" y="0"/>
                </a:lnTo>
                <a:lnTo>
                  <a:pt x="9529231" y="14329672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2224" y="1330642"/>
            <a:ext cx="9796566" cy="371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spc="-3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Team led by</a:t>
            </a:r>
          </a:p>
          <a:p>
            <a:pPr algn="l">
              <a:lnSpc>
                <a:spcPts val="7200"/>
              </a:lnSpc>
            </a:pPr>
          </a:p>
          <a:p>
            <a:pPr algn="l">
              <a:lnSpc>
                <a:spcPts val="7200"/>
              </a:lnSpc>
            </a:pPr>
            <a:r>
              <a:rPr lang="en-US" sz="7200" spc="-3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7200" i="true" spc="-302" u="sng">
                <a:solidFill>
                  <a:srgbClr val="8C52FF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Prof/Ibrahim Elawady </a:t>
            </a:r>
          </a:p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858081" y="5076825"/>
            <a:ext cx="11235782" cy="3364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6"/>
              </a:lnSpc>
            </a:pPr>
            <a:r>
              <a:rPr lang="en-US" sz="31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Names                                                   Seat number</a:t>
            </a:r>
          </a:p>
          <a:p>
            <a:pPr algn="l">
              <a:lnSpc>
                <a:spcPts val="4456"/>
              </a:lnSpc>
            </a:pPr>
            <a:r>
              <a:rPr lang="en-US" sz="31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Mohamed amin hassan </a:t>
            </a:r>
            <a:r>
              <a:rPr lang="en-US" sz="31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                  2072022140</a:t>
            </a:r>
          </a:p>
          <a:p>
            <a:pPr algn="l">
              <a:lnSpc>
                <a:spcPts val="4456"/>
              </a:lnSpc>
            </a:pPr>
            <a:r>
              <a:rPr lang="en-US" sz="31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Sherif Talaat Fawzy Yanni                    2072022077</a:t>
            </a:r>
          </a:p>
          <a:p>
            <a:pPr algn="l">
              <a:lnSpc>
                <a:spcPts val="4456"/>
              </a:lnSpc>
            </a:pPr>
            <a:r>
              <a:rPr lang="en-US" sz="31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Sayed Mostafa Attia Ahmed                 2072022071</a:t>
            </a:r>
          </a:p>
          <a:p>
            <a:pPr algn="l">
              <a:lnSpc>
                <a:spcPts val="4456"/>
              </a:lnSpc>
            </a:pPr>
            <a:r>
              <a:rPr lang="en-US" sz="31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Ahmed Mostafa Mohamed                    2072022025</a:t>
            </a:r>
          </a:p>
          <a:p>
            <a:pPr algn="l" marL="0" indent="0" lvl="1">
              <a:lnSpc>
                <a:spcPts val="4456"/>
              </a:lnSpc>
              <a:spcBef>
                <a:spcPct val="0"/>
              </a:spcBef>
            </a:pPr>
            <a:r>
              <a:rPr lang="en-US" sz="31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Ahmed Hassan Mahmoud                      2072022007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37696" y="3030317"/>
            <a:ext cx="18813559" cy="11358686"/>
          </a:xfrm>
          <a:custGeom>
            <a:avLst/>
            <a:gdLst/>
            <a:ahLst/>
            <a:cxnLst/>
            <a:rect r="r" b="b" t="t" l="l"/>
            <a:pathLst>
              <a:path h="11358686" w="18813559">
                <a:moveTo>
                  <a:pt x="0" y="0"/>
                </a:moveTo>
                <a:lnTo>
                  <a:pt x="18813558" y="0"/>
                </a:lnTo>
                <a:lnTo>
                  <a:pt x="18813558" y="11358686"/>
                </a:lnTo>
                <a:lnTo>
                  <a:pt x="0" y="1135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137187"/>
            <a:ext cx="9645500" cy="112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6"/>
              </a:lnSpc>
              <a:spcBef>
                <a:spcPct val="0"/>
              </a:spcBef>
            </a:pPr>
            <a:r>
              <a:rPr lang="en-US" b="true" sz="835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Project Vision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863077" y="7984787"/>
            <a:ext cx="1140293" cy="1140293"/>
            <a:chOff x="0" y="0"/>
            <a:chExt cx="1520391" cy="1520391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0" y="0"/>
              <a:ext cx="1520391" cy="152039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0270" lIns="30270" bIns="30270" rIns="3027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 flipV="true">
              <a:off x="356633" y="412370"/>
              <a:ext cx="758065" cy="758065"/>
            </a:xfrm>
            <a:prstGeom prst="line">
              <a:avLst/>
            </a:prstGeom>
            <a:ln cap="flat" w="93027">
              <a:solidFill>
                <a:srgbClr val="7497A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1124396" y="354147"/>
              <a:ext cx="0" cy="584967"/>
            </a:xfrm>
            <a:prstGeom prst="line">
              <a:avLst/>
            </a:prstGeom>
            <a:ln cap="flat" w="93027">
              <a:solidFill>
                <a:srgbClr val="7A859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581277" y="395995"/>
              <a:ext cx="584967" cy="0"/>
            </a:xfrm>
            <a:prstGeom prst="line">
              <a:avLst/>
            </a:prstGeom>
            <a:ln cap="flat" w="93027">
              <a:solidFill>
                <a:srgbClr val="8E927A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812633" y="-6191183"/>
            <a:ext cx="9983145" cy="9958187"/>
          </a:xfrm>
          <a:custGeom>
            <a:avLst/>
            <a:gdLst/>
            <a:ahLst/>
            <a:cxnLst/>
            <a:rect r="r" b="b" t="t" l="l"/>
            <a:pathLst>
              <a:path h="9958187" w="9983145">
                <a:moveTo>
                  <a:pt x="0" y="0"/>
                </a:moveTo>
                <a:lnTo>
                  <a:pt x="9983145" y="0"/>
                </a:lnTo>
                <a:lnTo>
                  <a:pt x="9983145" y="9958186"/>
                </a:lnTo>
                <a:lnTo>
                  <a:pt x="0" y="9958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2877808" cy="1459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7808" cy="1459170"/>
            </a:xfrm>
            <a:custGeom>
              <a:avLst/>
              <a:gdLst/>
              <a:ahLst/>
              <a:cxnLst/>
              <a:rect r="r" b="b" t="t" l="l"/>
              <a:pathLst>
                <a:path h="1459170" w="2877808">
                  <a:moveTo>
                    <a:pt x="24327" y="0"/>
                  </a:moveTo>
                  <a:lnTo>
                    <a:pt x="2853481" y="0"/>
                  </a:lnTo>
                  <a:cubicBezTo>
                    <a:pt x="2859933" y="0"/>
                    <a:pt x="2866121" y="2563"/>
                    <a:pt x="2870683" y="7125"/>
                  </a:cubicBezTo>
                  <a:cubicBezTo>
                    <a:pt x="2875245" y="11687"/>
                    <a:pt x="2877808" y="17875"/>
                    <a:pt x="2877808" y="24327"/>
                  </a:cubicBezTo>
                  <a:lnTo>
                    <a:pt x="2877808" y="1434844"/>
                  </a:lnTo>
                  <a:cubicBezTo>
                    <a:pt x="2877808" y="1448279"/>
                    <a:pt x="2866917" y="1459170"/>
                    <a:pt x="2853481" y="1459170"/>
                  </a:cubicBezTo>
                  <a:lnTo>
                    <a:pt x="24327" y="1459170"/>
                  </a:lnTo>
                  <a:cubicBezTo>
                    <a:pt x="10891" y="1459170"/>
                    <a:pt x="0" y="1448279"/>
                    <a:pt x="0" y="143484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77808" cy="150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73275" y="1473971"/>
            <a:ext cx="15148992" cy="853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4"/>
              </a:lnSpc>
            </a:pPr>
            <a:r>
              <a:rPr lang="en-US" sz="41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 </a:t>
            </a:r>
            <a:r>
              <a:rPr lang="en-US" sz="4117">
                <a:solidFill>
                  <a:srgbClr val="8C52FF"/>
                </a:solidFill>
                <a:latin typeface="Inter"/>
                <a:ea typeface="Inter"/>
                <a:cs typeface="Inter"/>
                <a:sym typeface="Inter"/>
              </a:rPr>
              <a:t>FOR</a:t>
            </a:r>
            <a:r>
              <a:rPr lang="en-US" sz="41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teachers, administrators, and students in underserved communities,</a:t>
            </a:r>
            <a:r>
              <a:rPr lang="en-US" sz="4117">
                <a:solidFill>
                  <a:srgbClr val="8C52FF"/>
                </a:solidFill>
                <a:latin typeface="Inter"/>
                <a:ea typeface="Inter"/>
                <a:cs typeface="Inter"/>
                <a:sym typeface="Inter"/>
              </a:rPr>
              <a:t>WHO</a:t>
            </a:r>
            <a:r>
              <a:rPr lang="en-US" sz="41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struggle to access high-quality educational resources and opportunities ,</a:t>
            </a:r>
            <a:r>
              <a:rPr lang="en-US" sz="4117">
                <a:solidFill>
                  <a:srgbClr val="8C52FF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  <a:r>
              <a:rPr lang="en-US" sz="41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Tech Teach is a non-profit organization,</a:t>
            </a:r>
            <a:r>
              <a:rPr lang="en-US" sz="4117">
                <a:solidFill>
                  <a:srgbClr val="8C52FF"/>
                </a:solidFill>
                <a:latin typeface="Inter"/>
                <a:ea typeface="Inter"/>
                <a:cs typeface="Inter"/>
                <a:sym typeface="Inter"/>
              </a:rPr>
              <a:t>THAT </a:t>
            </a:r>
            <a:r>
              <a:rPr lang="en-US" sz="41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provides free educational materials, technology, and professional development to bridge the digital divide and enhance learning outcomes,</a:t>
            </a:r>
            <a:r>
              <a:rPr lang="en-US" sz="4117">
                <a:solidFill>
                  <a:srgbClr val="8C52FF"/>
                </a:solidFill>
                <a:latin typeface="Inter"/>
                <a:ea typeface="Inter"/>
                <a:cs typeface="Inter"/>
                <a:sym typeface="Inter"/>
              </a:rPr>
              <a:t>UNLIKE </a:t>
            </a:r>
            <a:r>
              <a:rPr lang="en-US" sz="41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traditional educational non-profits ,</a:t>
            </a:r>
            <a:r>
              <a:rPr lang="en-US" sz="4117">
                <a:solidFill>
                  <a:srgbClr val="8C52FF"/>
                </a:solidFill>
                <a:latin typeface="Inter"/>
                <a:ea typeface="Inter"/>
                <a:cs typeface="Inter"/>
                <a:sym typeface="Inter"/>
              </a:rPr>
              <a:t>OUR PRODUCT </a:t>
            </a:r>
            <a:r>
              <a:rPr lang="en-US" sz="41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focuses on leveraging technology to create personalized and engaging learning experiences for all students. ”</a:t>
            </a:r>
          </a:p>
          <a:p>
            <a:pPr algn="l" marL="0" indent="0" lvl="1">
              <a:lnSpc>
                <a:spcPts val="5204"/>
              </a:lnSpc>
              <a:spcBef>
                <a:spcPct val="0"/>
              </a:spcBef>
            </a:pPr>
          </a:p>
          <a:p>
            <a:pPr algn="l" marL="0" indent="0" lvl="1">
              <a:lnSpc>
                <a:spcPts val="520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31969" y="-855318"/>
            <a:ext cx="20577112" cy="14403978"/>
          </a:xfrm>
          <a:custGeom>
            <a:avLst/>
            <a:gdLst/>
            <a:ahLst/>
            <a:cxnLst/>
            <a:rect r="r" b="b" t="t" l="l"/>
            <a:pathLst>
              <a:path h="14403978" w="20577112">
                <a:moveTo>
                  <a:pt x="0" y="0"/>
                </a:moveTo>
                <a:lnTo>
                  <a:pt x="20577111" y="0"/>
                </a:lnTo>
                <a:lnTo>
                  <a:pt x="20577111" y="14403978"/>
                </a:lnTo>
                <a:lnTo>
                  <a:pt x="0" y="14403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3098" y="6538689"/>
            <a:ext cx="16230600" cy="250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794"/>
              </a:lnSpc>
              <a:spcBef>
                <a:spcPct val="0"/>
              </a:spcBef>
            </a:pPr>
            <a:r>
              <a:rPr lang="en-US" b="true" sz="18794" spc="-78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0051" y="442124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227839" y="6473425"/>
            <a:ext cx="2284296" cy="2284296"/>
            <a:chOff x="0" y="0"/>
            <a:chExt cx="3045729" cy="3045729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0" y="0"/>
              <a:ext cx="3045729" cy="3045729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0270" lIns="30270" bIns="30270" rIns="3027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 flipV="true">
              <a:off x="714427" y="826083"/>
              <a:ext cx="1518595" cy="1518595"/>
            </a:xfrm>
            <a:prstGeom prst="line">
              <a:avLst/>
            </a:prstGeom>
            <a:ln cap="flat" w="186356">
              <a:solidFill>
                <a:srgbClr val="6190C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2252450" y="709447"/>
              <a:ext cx="0" cy="1171838"/>
            </a:xfrm>
            <a:prstGeom prst="line">
              <a:avLst/>
            </a:prstGeom>
            <a:ln cap="flat" w="186356">
              <a:solidFill>
                <a:srgbClr val="6190C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1164444" y="793278"/>
              <a:ext cx="1171838" cy="0"/>
            </a:xfrm>
            <a:prstGeom prst="line">
              <a:avLst/>
            </a:prstGeom>
            <a:ln cap="flat" w="186356">
              <a:solidFill>
                <a:srgbClr val="6190C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7" id="17"/>
          <p:cNvSpPr/>
          <p:nvPr/>
        </p:nvSpPr>
        <p:spPr>
          <a:xfrm flipH="true" flipV="true" rot="0">
            <a:off x="9453014" y="689559"/>
            <a:ext cx="9529232" cy="14329672"/>
          </a:xfrm>
          <a:custGeom>
            <a:avLst/>
            <a:gdLst/>
            <a:ahLst/>
            <a:cxnLst/>
            <a:rect r="r" b="b" t="t" l="l"/>
            <a:pathLst>
              <a:path h="14329672" w="9529232">
                <a:moveTo>
                  <a:pt x="9529231" y="14329672"/>
                </a:moveTo>
                <a:lnTo>
                  <a:pt x="0" y="14329672"/>
                </a:lnTo>
                <a:lnTo>
                  <a:pt x="0" y="0"/>
                </a:lnTo>
                <a:lnTo>
                  <a:pt x="9529231" y="0"/>
                </a:lnTo>
                <a:lnTo>
                  <a:pt x="9529231" y="1432967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95517"/>
            <a:ext cx="16552242" cy="8597278"/>
            <a:chOff x="0" y="0"/>
            <a:chExt cx="2934838" cy="152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4838" cy="1524362"/>
            </a:xfrm>
            <a:custGeom>
              <a:avLst/>
              <a:gdLst/>
              <a:ahLst/>
              <a:cxnLst/>
              <a:rect r="r" b="b" t="t" l="l"/>
              <a:pathLst>
                <a:path h="1524362" w="2934838">
                  <a:moveTo>
                    <a:pt x="23854" y="0"/>
                  </a:moveTo>
                  <a:lnTo>
                    <a:pt x="2910984" y="0"/>
                  </a:lnTo>
                  <a:cubicBezTo>
                    <a:pt x="2917310" y="0"/>
                    <a:pt x="2923378" y="2513"/>
                    <a:pt x="2927851" y="6987"/>
                  </a:cubicBezTo>
                  <a:cubicBezTo>
                    <a:pt x="2932325" y="11460"/>
                    <a:pt x="2934838" y="17528"/>
                    <a:pt x="2934838" y="23854"/>
                  </a:cubicBezTo>
                  <a:lnTo>
                    <a:pt x="2934838" y="1500508"/>
                  </a:lnTo>
                  <a:cubicBezTo>
                    <a:pt x="2934838" y="1513683"/>
                    <a:pt x="2924158" y="1524362"/>
                    <a:pt x="2910984" y="1524362"/>
                  </a:cubicBezTo>
                  <a:lnTo>
                    <a:pt x="23854" y="1524362"/>
                  </a:lnTo>
                  <a:cubicBezTo>
                    <a:pt x="17528" y="1524362"/>
                    <a:pt x="11460" y="1521849"/>
                    <a:pt x="6987" y="1517376"/>
                  </a:cubicBezTo>
                  <a:cubicBezTo>
                    <a:pt x="2513" y="1512902"/>
                    <a:pt x="0" y="1506835"/>
                    <a:pt x="0" y="1500508"/>
                  </a:cubicBezTo>
                  <a:lnTo>
                    <a:pt x="0" y="23854"/>
                  </a:lnTo>
                  <a:cubicBezTo>
                    <a:pt x="0" y="17528"/>
                    <a:pt x="2513" y="11460"/>
                    <a:pt x="6987" y="6987"/>
                  </a:cubicBezTo>
                  <a:cubicBezTo>
                    <a:pt x="11460" y="2513"/>
                    <a:pt x="17528" y="0"/>
                    <a:pt x="238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34838" cy="1571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789659">
            <a:off x="10829009" y="1526050"/>
            <a:ext cx="16230600" cy="9718072"/>
          </a:xfrm>
          <a:custGeom>
            <a:avLst/>
            <a:gdLst/>
            <a:ahLst/>
            <a:cxnLst/>
            <a:rect r="r" b="b" t="t" l="l"/>
            <a:pathLst>
              <a:path h="9718072" w="16230600">
                <a:moveTo>
                  <a:pt x="0" y="0"/>
                </a:moveTo>
                <a:lnTo>
                  <a:pt x="16230600" y="0"/>
                </a:lnTo>
                <a:lnTo>
                  <a:pt x="16230600" y="9718072"/>
                </a:lnTo>
                <a:lnTo>
                  <a:pt x="0" y="9718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71013" y="1576744"/>
            <a:ext cx="7762963" cy="143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439"/>
              </a:lnSpc>
              <a:spcBef>
                <a:spcPct val="0"/>
              </a:spcBef>
            </a:pPr>
            <a:r>
              <a:rPr lang="en-US" b="true" sz="87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0016" y="4212869"/>
            <a:ext cx="13832254" cy="295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897"/>
              </a:lnSpc>
              <a:spcBef>
                <a:spcPct val="0"/>
              </a:spcBef>
            </a:pPr>
            <a:r>
              <a:rPr lang="en-US" sz="421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 Entity-Relationship Diagram (ERD) is a visual tool used to model the structure of a database, showing entities, their attributes, and relationships. It helps in designing and organizing data within a system.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22266" y="442124"/>
            <a:ext cx="437034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442124"/>
            <a:ext cx="1289149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Company Name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40027" y="545629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068" y="689559"/>
            <a:ext cx="17951932" cy="9306289"/>
          </a:xfrm>
          <a:custGeom>
            <a:avLst/>
            <a:gdLst/>
            <a:ahLst/>
            <a:cxnLst/>
            <a:rect r="r" b="b" t="t" l="l"/>
            <a:pathLst>
              <a:path h="9306289" w="17951932">
                <a:moveTo>
                  <a:pt x="0" y="0"/>
                </a:moveTo>
                <a:lnTo>
                  <a:pt x="17951932" y="0"/>
                </a:lnTo>
                <a:lnTo>
                  <a:pt x="17951932" y="9306289"/>
                </a:lnTo>
                <a:lnTo>
                  <a:pt x="0" y="9306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5" t="-4743" r="-98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28095" y="442124"/>
            <a:ext cx="431205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2025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78879" y="338619"/>
            <a:ext cx="2387898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Software Engineering Project</a:t>
            </a:r>
            <a:r>
              <a:rPr lang="en-US" b="true" sz="1400" spc="-5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6533" y="363599"/>
            <a:ext cx="1513483" cy="325960"/>
            <a:chOff x="0" y="0"/>
            <a:chExt cx="398613" cy="85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8613" cy="85850"/>
            </a:xfrm>
            <a:custGeom>
              <a:avLst/>
              <a:gdLst/>
              <a:ahLst/>
              <a:cxnLst/>
              <a:rect r="r" b="b" t="t" l="l"/>
              <a:pathLst>
                <a:path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97868" y="442124"/>
            <a:ext cx="950813" cy="1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Teach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DAGbqkdNBZQ</dc:identifier>
  <dcterms:modified xsi:type="dcterms:W3CDTF">2011-08-01T06:04:30Z</dcterms:modified>
  <cp:revision>1</cp:revision>
  <dc:title>Copy of Gradient Minimal Software Company Consulting Presentation</dc:title>
</cp:coreProperties>
</file>